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AZOP - Agencija za zaštitu osobnih podataka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7042-F143-43D6-9099-78843FF16896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8DB6D-6412-4F02-8BC3-46A720EBB3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3998040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AZOP - Agencija za zaštitu osobnih podataka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2D17-FD06-4F37-B57A-C4253043501A}" type="datetimeFigureOut">
              <a:rPr lang="hr-HR" smtClean="0"/>
              <a:pPr/>
              <a:t>27.1.2017.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27E2F-BBCD-498F-BA85-D6BAA1D6EDC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6071031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8E0E-9FE9-4A4B-BBF6-1A323A5D2BFE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44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EB7B-F585-42EE-9A2E-4A54F9786C7C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5618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242-802F-48DC-AB32-FCBD0999108C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35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0967-2374-4DA5-938E-0A753D047124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341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5B2-578A-4B30-902E-84F7C51229DB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3269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5AF3-9656-4BC8-8276-365832DD435E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8425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9FAA-0F4E-4B7A-AE03-B0885EFE7C16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5406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5F87-853E-48AF-BBAF-F052A2CBC3F0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609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D928-5B45-4978-83C6-8425E234FB1D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4305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870E1C4-7142-4C44-BF4A-91FCA880C65A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7338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9D65-5B8A-4245-A641-01051FC497E0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353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856028-1ACB-4404-B3EA-08DD530DBB55}" type="datetime1">
              <a:rPr lang="hr-HR" smtClean="0"/>
              <a:pPr/>
              <a:t>27.1.2017.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54946F-191E-496E-955D-7C4CDAC857E2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78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hr-HR" sz="4800" dirty="0"/>
              <a:t>Zaštita osobnih podataka djece na internetu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440160"/>
          </a:xfrm>
        </p:spPr>
        <p:txBody>
          <a:bodyPr>
            <a:normAutofit/>
          </a:bodyPr>
          <a:lstStyle/>
          <a:p>
            <a:r>
              <a:rPr lang="hr-HR" sz="1900" dirty="0"/>
              <a:t>Pripremila: Marija Pušić</a:t>
            </a:r>
          </a:p>
          <a:p>
            <a:r>
              <a:rPr lang="hr-HR" sz="1900" dirty="0" smtClean="0"/>
              <a:t>OŠ KAJZERICA</a:t>
            </a:r>
            <a:endParaRPr lang="hr-HR" sz="1900" dirty="0"/>
          </a:p>
          <a:p>
            <a:r>
              <a:rPr lang="hr-HR" sz="1900" dirty="0" smtClean="0"/>
              <a:t>SIJEČANJ, 2017</a:t>
            </a:r>
            <a:endParaRPr lang="hr-HR" sz="1900" dirty="0"/>
          </a:p>
        </p:txBody>
      </p:sp>
      <p:pic>
        <p:nvPicPr>
          <p:cNvPr id="4" name="Picture 2" descr="C:\Users\mmedimorec\Desktop\Jabukovac\AZOP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04156"/>
            <a:ext cx="1857375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Slučajevi iz prakse AZOP-a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marL="457200" indent="-457200">
              <a:buFont typeface="+mj-lt"/>
              <a:buAutoNum type="alphaLcPeriod"/>
            </a:pPr>
            <a:r>
              <a:rPr lang="hr-HR" sz="2400" dirty="0"/>
              <a:t>Objava fotografija maloljetnika na </a:t>
            </a:r>
            <a:r>
              <a:rPr lang="hr-HR" sz="2400" i="1" dirty="0"/>
              <a:t>Facebook-u</a:t>
            </a:r>
          </a:p>
          <a:p>
            <a:pPr marL="457200" indent="-457200">
              <a:buFont typeface="+mj-lt"/>
              <a:buAutoNum type="alphaLcPeriod"/>
            </a:pPr>
            <a:r>
              <a:rPr lang="hr-HR" sz="2400" dirty="0"/>
              <a:t>Upotreba fotografija malodobne djece u brakorazvodnoj parnici</a:t>
            </a:r>
          </a:p>
          <a:p>
            <a:pPr marL="457200" indent="-457200">
              <a:buFont typeface="+mj-lt"/>
              <a:buAutoNum type="alphaLcPeriod"/>
            </a:pPr>
            <a:r>
              <a:rPr lang="hr-HR" sz="2400" dirty="0"/>
              <a:t>Objava osobnih podataka djeteta u školskom časopisu</a:t>
            </a:r>
          </a:p>
          <a:p>
            <a:pPr marL="457200" indent="-457200">
              <a:buFont typeface="+mj-lt"/>
              <a:buAutoNum type="alphaLcPeriod"/>
            </a:pPr>
            <a:r>
              <a:rPr lang="hr-HR" sz="2400" dirty="0"/>
              <a:t>Objava osobnih podataka djece na web stranicama sportskog udruženja</a:t>
            </a:r>
          </a:p>
          <a:p>
            <a:pPr marL="457200" indent="-457200">
              <a:buFont typeface="+mj-lt"/>
              <a:buAutoNum type="alphaLcPeriod"/>
            </a:pPr>
            <a:r>
              <a:rPr lang="hr-HR" sz="2400" dirty="0"/>
              <a:t>Objava fotografije djeteta na lažnom </a:t>
            </a:r>
            <a:r>
              <a:rPr lang="hr-HR" sz="2400" i="1" dirty="0" err="1"/>
              <a:t>Facebook</a:t>
            </a:r>
            <a:r>
              <a:rPr lang="hr-HR" sz="2400" dirty="0"/>
              <a:t> profilu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Malo statistike…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11</a:t>
            </a:fld>
            <a:endParaRPr lang="hr-HR"/>
          </a:p>
        </p:txBody>
      </p:sp>
      <p:pic>
        <p:nvPicPr>
          <p:cNvPr id="1026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701" y="1852863"/>
            <a:ext cx="6819048" cy="40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6 jednostavnih koraka za zaštitu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hr-HR" sz="2400" dirty="0"/>
              <a:t>I. Uputno je da društvene mreže i </a:t>
            </a:r>
            <a:r>
              <a:rPr lang="hr-HR" sz="2400" i="1" dirty="0"/>
              <a:t>online</a:t>
            </a:r>
            <a:r>
              <a:rPr lang="hr-HR" sz="2400" dirty="0"/>
              <a:t> servise ne koriste osobe mlađe od 16 godina bez suglasnosti roditelja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II. Internet nije mjesto na kojem će se dijeliti osobni podaci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III. Prije registracije na društvenoj mreži nužno je pročitati postavke privatnosti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6 jednostavnih koraka za zaštitu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sz="2400" dirty="0"/>
              <a:t>IV. Roditelji/skrbnici moraju znati što dijete radi na internetu 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V. Roditelji/skrbnici su odgovorni štiti osobne podatke i privatnost djece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VI. Roditelji se moraju suzdržati od pokazivanja (hvaljenja) vlastitog života i života svoje djece putem modernih tehnologija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škola?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5" y="1844824"/>
            <a:ext cx="3938776" cy="4023360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/>
          </a:p>
          <a:p>
            <a:r>
              <a:rPr lang="hr-HR" sz="2400" dirty="0"/>
              <a:t>Prikupljanje i objava osobnih podataka djece (fotografije i video snimke) dozvoljena je </a:t>
            </a:r>
            <a:r>
              <a:rPr lang="hr-HR" sz="2400" b="1" dirty="0"/>
              <a:t>uz privolu roditelja/skrbnika</a:t>
            </a:r>
            <a:r>
              <a:rPr lang="hr-HR" sz="2400" dirty="0"/>
              <a:t>.</a:t>
            </a:r>
          </a:p>
          <a:p>
            <a:endParaRPr lang="hr-HR" dirty="0"/>
          </a:p>
          <a:p>
            <a:r>
              <a:rPr lang="hr-HR" sz="2400" dirty="0"/>
              <a:t>Omogućiti učenicima edukativne sadržaje o zaštiti osobnih podataka i sigurnosti na internetu 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14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708921"/>
            <a:ext cx="3316992" cy="22113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Kako dalje u modernoj sadašnjosti?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037073" cy="4023360"/>
          </a:xfrm>
        </p:spPr>
        <p:txBody>
          <a:bodyPr/>
          <a:lstStyle/>
          <a:p>
            <a:pPr algn="ctr"/>
            <a:endParaRPr lang="hr-HR" dirty="0"/>
          </a:p>
          <a:p>
            <a:pPr algn="ctr"/>
            <a:r>
              <a:rPr lang="hr-HR" sz="2400" b="1" dirty="0"/>
              <a:t>Prevencija - edukacija </a:t>
            </a:r>
          </a:p>
          <a:p>
            <a:pPr algn="ctr"/>
            <a:r>
              <a:rPr lang="hr-HR" sz="1800" dirty="0"/>
              <a:t>(roditelji/skrbnici, učitelji i djeca)</a:t>
            </a:r>
          </a:p>
          <a:p>
            <a:pPr algn="ctr"/>
            <a:r>
              <a:rPr lang="hr-HR" sz="2400" b="1" dirty="0"/>
              <a:t>Razgovor i slušanje </a:t>
            </a:r>
          </a:p>
          <a:p>
            <a:pPr algn="ctr"/>
            <a:r>
              <a:rPr lang="hr-HR" sz="1800" dirty="0"/>
              <a:t>(roditelj-dijete)</a:t>
            </a:r>
          </a:p>
          <a:p>
            <a:pPr algn="ctr"/>
            <a:r>
              <a:rPr lang="hr-HR" sz="2400" b="1" dirty="0"/>
              <a:t>Brza reakcija </a:t>
            </a:r>
          </a:p>
          <a:p>
            <a:pPr algn="ctr"/>
            <a:r>
              <a:rPr lang="hr-HR" sz="1800" dirty="0"/>
              <a:t>(dijete, roditelj/skrbnik, učitelj/</a:t>
            </a:r>
            <a:r>
              <a:rPr lang="hr-HR" sz="1800" dirty="0" err="1"/>
              <a:t>ca</a:t>
            </a:r>
            <a:r>
              <a:rPr lang="hr-HR" sz="1800" dirty="0"/>
              <a:t>,</a:t>
            </a:r>
          </a:p>
          <a:p>
            <a:pPr algn="ctr"/>
            <a:r>
              <a:rPr lang="hr-HR" sz="1800" dirty="0"/>
              <a:t>Policija, AZOP i Pravobraniteljica! Ima ih još…)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290704" cy="24885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ctr">
              <a:buNone/>
            </a:pPr>
            <a:r>
              <a:rPr lang="hr-HR" sz="2400" dirty="0"/>
              <a:t>Hvala na pozornosti!</a:t>
            </a:r>
          </a:p>
          <a:p>
            <a:pPr algn="ctr">
              <a:buNone/>
            </a:pPr>
            <a:endParaRPr lang="hr-HR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4" name="Picture 2" descr="C:\Users\mmedimorec\Desktop\Jabukovac\AZOP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229200"/>
            <a:ext cx="1857375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UREDBA (EU) 2016/679 </a:t>
            </a: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>EUROPSKOG PARLAMENTA I VIJEĆA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88840"/>
            <a:ext cx="7543801" cy="3880254"/>
          </a:xfrm>
        </p:spPr>
        <p:txBody>
          <a:bodyPr>
            <a:normAutofit/>
          </a:bodyPr>
          <a:lstStyle/>
          <a:p>
            <a:r>
              <a:rPr lang="hr-HR" dirty="0"/>
              <a:t>Djeca zaslužuju posebnu zaštitu u pogledu svojih osobnih podataka budući mogu biti manje svjesna rizika, posljedica i predmetnih zaštitnih mjera te svojih prava u vezi s obradom osobnih podataka. </a:t>
            </a:r>
          </a:p>
          <a:p>
            <a:r>
              <a:rPr lang="hr-HR" dirty="0"/>
              <a:t>Takvo pravo na posebnu zaštitu trebalo bi se posebno odnositi na upotrebu osobnih podataka djece u svrhu marketinga ili stvaranja osobnih ili korisničkih profila te prikupljanje osobnih podataka o djeci prilikom upotrebe usluga koje se izravno nude djetetu. </a:t>
            </a:r>
          </a:p>
          <a:p>
            <a:r>
              <a:rPr lang="hr-HR" dirty="0"/>
              <a:t>Privola nositelja roditeljske odgovornosti ne bi trebala biti nužna u kontekstu preventivnih usluga ili usluga savjetovanja koje su ponuđene izravno djetetu.</a:t>
            </a:r>
          </a:p>
          <a:p>
            <a:r>
              <a:rPr lang="hr-HR" sz="1600" dirty="0"/>
              <a:t>(Čl. 38.)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Problemi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274" y="1916832"/>
            <a:ext cx="4181089" cy="4023360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sz="2400" dirty="0"/>
              <a:t>Svijest o zaštiti osobnih podataka nije dovoljno razvijena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Korištenje društvenih mreža i dijeljenje osobnih podataka je u porastu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48% djece koristi pametne telefone za pristup internetu</a:t>
            </a:r>
          </a:p>
          <a:p>
            <a:pPr>
              <a:buNone/>
            </a:pPr>
            <a:endParaRPr lang="hr-HR" sz="1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3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3129903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Problemi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605025" cy="4023360"/>
          </a:xfrm>
        </p:spPr>
        <p:txBody>
          <a:bodyPr/>
          <a:lstStyle/>
          <a:p>
            <a:endParaRPr lang="hr-HR" sz="2400" dirty="0"/>
          </a:p>
          <a:p>
            <a:r>
              <a:rPr lang="hr-HR" sz="2400" dirty="0"/>
              <a:t>Sigurnost na internetu ne pruža niti jedan uređaj 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Sigurnost na internetu ne pruža niti jedna aplikacija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Nedovoljan nadzor od strane roditelja/skrbnika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4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00" y="2852936"/>
            <a:ext cx="3578736" cy="2385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Posljedice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677033" cy="4023360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r>
              <a:rPr lang="hr-HR" sz="2400" dirty="0"/>
              <a:t>Porast elektroničkog nasilja među djecom i nad njima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Pojavni oblici elektroničkog nasilja putem modernih tehnologija prisutni su u svijetu i kod nas </a:t>
            </a:r>
            <a:r>
              <a:rPr lang="hr-HR" sz="1900" dirty="0"/>
              <a:t>(</a:t>
            </a:r>
            <a:r>
              <a:rPr lang="hr-HR" sz="1900" dirty="0" err="1"/>
              <a:t>Cyberbullying</a:t>
            </a:r>
            <a:r>
              <a:rPr lang="hr-HR" sz="1900" dirty="0"/>
              <a:t>, </a:t>
            </a:r>
            <a:r>
              <a:rPr lang="hr-HR" sz="1900" dirty="0" err="1"/>
              <a:t>Sexting</a:t>
            </a:r>
            <a:r>
              <a:rPr lang="hr-HR" sz="1900" dirty="0"/>
              <a:t>, </a:t>
            </a:r>
            <a:r>
              <a:rPr lang="hr-HR" sz="1900" dirty="0" err="1"/>
              <a:t>Trolling</a:t>
            </a:r>
            <a:r>
              <a:rPr lang="hr-HR" sz="1900" dirty="0"/>
              <a:t>, </a:t>
            </a:r>
            <a:r>
              <a:rPr lang="hr-HR" sz="1900" dirty="0" err="1"/>
              <a:t>Phishing</a:t>
            </a:r>
            <a:r>
              <a:rPr lang="hr-HR" sz="1900" dirty="0"/>
              <a:t>, </a:t>
            </a:r>
            <a:r>
              <a:rPr lang="hr-HR" sz="1900" dirty="0" err="1"/>
              <a:t>Grooming</a:t>
            </a:r>
            <a:r>
              <a:rPr lang="hr-HR" sz="1900" dirty="0"/>
              <a:t>, </a:t>
            </a:r>
            <a:r>
              <a:rPr lang="hr-HR" sz="1900" dirty="0" err="1"/>
              <a:t>Happy</a:t>
            </a:r>
            <a:r>
              <a:rPr lang="hr-HR" sz="1900" dirty="0"/>
              <a:t> </a:t>
            </a:r>
            <a:r>
              <a:rPr lang="hr-HR" sz="1900" dirty="0" err="1"/>
              <a:t>Slapping</a:t>
            </a:r>
            <a:r>
              <a:rPr lang="hr-HR" sz="1900" dirty="0"/>
              <a:t>)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Žrtve su nažalost najčešće djeca i mladi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59" y="2852936"/>
            <a:ext cx="3490401" cy="23269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Jednostavno </a:t>
            </a:r>
            <a:r>
              <a:rPr lang="hr-HR" dirty="0" err="1"/>
              <a:t>rečeno.</a:t>
            </a:r>
            <a:r>
              <a:rPr lang="hr-HR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hr-HR" sz="2400" dirty="0"/>
          </a:p>
          <a:p>
            <a:pPr algn="ctr"/>
            <a:r>
              <a:rPr lang="hr-HR" sz="2400" dirty="0"/>
              <a:t>Lažna predstavljanja</a:t>
            </a:r>
          </a:p>
          <a:p>
            <a:pPr algn="ctr"/>
            <a:r>
              <a:rPr lang="hr-HR" sz="2400" dirty="0"/>
              <a:t>Krađa identiteta</a:t>
            </a:r>
          </a:p>
          <a:p>
            <a:pPr algn="ctr"/>
            <a:r>
              <a:rPr lang="hr-HR" sz="2400" dirty="0"/>
              <a:t>Zlostavljanje i pedofilija</a:t>
            </a:r>
          </a:p>
          <a:p>
            <a:pPr algn="ctr"/>
            <a:r>
              <a:rPr lang="hr-HR" sz="2400" dirty="0"/>
              <a:t>Nasilje na internetu</a:t>
            </a:r>
          </a:p>
          <a:p>
            <a:pPr algn="ctr"/>
            <a:r>
              <a:rPr lang="hr-HR" sz="2400" dirty="0"/>
              <a:t>Prijevara korisnika interneta</a:t>
            </a:r>
          </a:p>
          <a:p>
            <a:pPr algn="ctr"/>
            <a:r>
              <a:rPr lang="hr-HR" sz="2400" dirty="0"/>
              <a:t>Govor mržnje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 li ste znali?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Na uzorku od 3000 profila na </a:t>
            </a:r>
            <a:r>
              <a:rPr lang="hr-HR" i="1" dirty="0"/>
              <a:t>Facebook-u, </a:t>
            </a:r>
            <a:r>
              <a:rPr lang="hr-HR" dirty="0"/>
              <a:t>lažni profili imaju u prosjeku 726, a pravi profili 130 prijatelja</a:t>
            </a:r>
          </a:p>
          <a:p>
            <a:r>
              <a:rPr lang="hr-HR" dirty="0"/>
              <a:t>15% pravih korisnika rijetko ažurira svoj status, dok 50% lažnih profila redovito to radi na dnevnoj bazi</a:t>
            </a:r>
          </a:p>
          <a:p>
            <a:r>
              <a:rPr lang="hr-HR" dirty="0"/>
              <a:t>Više od 70% profila otvara se na žensko ime, a pola njih tvrdi da su zainteresirani za muškarce i žene</a:t>
            </a:r>
          </a:p>
          <a:p>
            <a:pPr>
              <a:buNone/>
            </a:pPr>
            <a:endParaRPr lang="hr-HR" sz="1100" dirty="0"/>
          </a:p>
          <a:p>
            <a:pPr algn="r">
              <a:buNone/>
            </a:pPr>
            <a:r>
              <a:rPr lang="hr-HR" sz="1100" dirty="0"/>
              <a:t>Izvor: www.policija.hr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Događa li se to doista u našem okruženju?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04590" y="1846263"/>
            <a:ext cx="3979269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03" y="548680"/>
            <a:ext cx="7624860" cy="544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946F-191E-496E-955D-7C4CDAC857E2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</TotalTime>
  <Words>538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Retrospektiva</vt:lpstr>
      <vt:lpstr>Zaštita osobnih podataka djece na internetu</vt:lpstr>
      <vt:lpstr>UREDBA (EU) 2016/679  EUROPSKOG PARLAMENTA I VIJEĆA</vt:lpstr>
      <vt:lpstr>Problemi</vt:lpstr>
      <vt:lpstr>Problemi</vt:lpstr>
      <vt:lpstr>Posljedice</vt:lpstr>
      <vt:lpstr>Jednostavno rečeno..</vt:lpstr>
      <vt:lpstr>Da li ste znali?</vt:lpstr>
      <vt:lpstr>Događa li se to doista u našem okruženju?</vt:lpstr>
      <vt:lpstr>Slide 9</vt:lpstr>
      <vt:lpstr>Slučajevi iz prakse AZOP-a</vt:lpstr>
      <vt:lpstr>Malo statistike…</vt:lpstr>
      <vt:lpstr>6 jednostavnih koraka za zaštitu</vt:lpstr>
      <vt:lpstr>6 jednostavnih koraka za zaštitu</vt:lpstr>
      <vt:lpstr>A škola?</vt:lpstr>
      <vt:lpstr>Kako dalje u modernoj sadašnjosti?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osobnih podataka djece na internetu</dc:title>
  <dc:creator>mmedimorec</dc:creator>
  <cp:lastModifiedBy>mmedimorec</cp:lastModifiedBy>
  <cp:revision>26</cp:revision>
  <dcterms:created xsi:type="dcterms:W3CDTF">2016-11-17T07:38:39Z</dcterms:created>
  <dcterms:modified xsi:type="dcterms:W3CDTF">2017-01-27T08:27:20Z</dcterms:modified>
</cp:coreProperties>
</file>